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3E87"/>
    <a:srgbClr val="712381"/>
    <a:srgbClr val="9C4392"/>
    <a:srgbClr val="B755AB"/>
    <a:srgbClr val="BE66B4"/>
    <a:srgbClr val="92980C"/>
    <a:srgbClr val="4EF86A"/>
    <a:srgbClr val="F8FB6F"/>
    <a:srgbClr val="FFF7AB"/>
    <a:srgbClr val="F265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8" autoAdjust="0"/>
    <p:restoredTop sz="94660" autoAdjust="0"/>
  </p:normalViewPr>
  <p:slideViewPr>
    <p:cSldViewPr snapToGrid="0">
      <p:cViewPr varScale="1">
        <p:scale>
          <a:sx n="61" d="100"/>
          <a:sy n="61" d="100"/>
        </p:scale>
        <p:origin x="2270" y="5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4A65-EADE-4F09-9DE4-A60932501DBF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C1A4-2DC9-49BE-A5AA-5B554E25A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590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4A65-EADE-4F09-9DE4-A60932501DBF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C1A4-2DC9-49BE-A5AA-5B554E25A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349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4A65-EADE-4F09-9DE4-A60932501DBF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C1A4-2DC9-49BE-A5AA-5B554E25A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080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4A65-EADE-4F09-9DE4-A60932501DBF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C1A4-2DC9-49BE-A5AA-5B554E25A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610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4A65-EADE-4F09-9DE4-A60932501DBF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C1A4-2DC9-49BE-A5AA-5B554E25A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61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4A65-EADE-4F09-9DE4-A60932501DBF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C1A4-2DC9-49BE-A5AA-5B554E25A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954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4A65-EADE-4F09-9DE4-A60932501DBF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C1A4-2DC9-49BE-A5AA-5B554E25A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254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4A65-EADE-4F09-9DE4-A60932501DBF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C1A4-2DC9-49BE-A5AA-5B554E25A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875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4A65-EADE-4F09-9DE4-A60932501DBF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C1A4-2DC9-49BE-A5AA-5B554E25A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0484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4A65-EADE-4F09-9DE4-A60932501DBF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C1A4-2DC9-49BE-A5AA-5B554E25A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911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4A65-EADE-4F09-9DE4-A60932501DBF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C1A4-2DC9-49BE-A5AA-5B554E25A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683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64A65-EADE-4F09-9DE4-A60932501DBF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0C1A4-2DC9-49BE-A5AA-5B554E25A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649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microsoft.com/office/2007/relationships/hdphoto" Target="../media/hdphoto1.wdp"/><Relationship Id="rId9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DCE5F4"/>
            </a:gs>
            <a:gs pos="34000">
              <a:schemeClr val="accent1">
                <a:lumMod val="5000"/>
                <a:lumOff val="95000"/>
              </a:schemeClr>
            </a:gs>
            <a:gs pos="9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0">
              <a:schemeClr val="accent1">
                <a:lumMod val="0"/>
                <a:lumOff val="10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6200000">
            <a:off x="2797058" y="5822238"/>
            <a:ext cx="12573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D95350-7CEA-439E-886A-2D7598506A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3454"/>
          <a:stretch/>
        </p:blipFill>
        <p:spPr>
          <a:xfrm>
            <a:off x="138505" y="0"/>
            <a:ext cx="1437481" cy="106122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BF58E03-BEC9-40DF-A6D7-A7F74894FF20}"/>
              </a:ext>
            </a:extLst>
          </p:cNvPr>
          <p:cNvSpPr txBox="1"/>
          <p:nvPr/>
        </p:nvSpPr>
        <p:spPr>
          <a:xfrm>
            <a:off x="275302" y="3077504"/>
            <a:ext cx="63037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BB3E87"/>
                </a:solidFill>
              </a:rPr>
              <a:t>A ‘quick queries’ service for parents, carers, and young people (16-25) in Hertfordshire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5F9EAC2-047B-400F-A8A0-BCCA0648B7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6356" r="2507"/>
          <a:stretch/>
        </p:blipFill>
        <p:spPr>
          <a:xfrm>
            <a:off x="4893071" y="35312"/>
            <a:ext cx="1686026" cy="1061224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B84C95C6-B9CA-449A-9A27-FB9BB0D68782}"/>
              </a:ext>
            </a:extLst>
          </p:cNvPr>
          <p:cNvGrpSpPr/>
          <p:nvPr/>
        </p:nvGrpSpPr>
        <p:grpSpPr>
          <a:xfrm>
            <a:off x="329753" y="8692779"/>
            <a:ext cx="3765089" cy="738664"/>
            <a:chOff x="329753" y="8692779"/>
            <a:chExt cx="3765089" cy="738664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64F9922-4DB7-4C0D-845A-BC7884F5E57F}"/>
                </a:ext>
              </a:extLst>
            </p:cNvPr>
            <p:cNvSpPr txBox="1"/>
            <p:nvPr/>
          </p:nvSpPr>
          <p:spPr>
            <a:xfrm>
              <a:off x="486555" y="8692779"/>
              <a:ext cx="360828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rgbClr val="0053A4"/>
                  </a:solidFill>
                </a:rPr>
                <a:t>Visit </a:t>
              </a:r>
              <a:r>
                <a:rPr lang="en-GB" sz="1200" b="1" dirty="0">
                  <a:solidFill>
                    <a:srgbClr val="F26530"/>
                  </a:solidFill>
                </a:rPr>
                <a:t>www.hertfordshire.gov.uk/localoffer </a:t>
              </a:r>
              <a:r>
                <a:rPr lang="en-GB" sz="1200" dirty="0">
                  <a:solidFill>
                    <a:srgbClr val="0053A4"/>
                  </a:solidFill>
                </a:rPr>
                <a:t>for services </a:t>
              </a:r>
            </a:p>
            <a:p>
              <a:r>
                <a:rPr lang="en-GB" sz="1200" dirty="0">
                  <a:solidFill>
                    <a:srgbClr val="0053A4"/>
                  </a:solidFill>
                </a:rPr>
                <a:t>for children/ young people with SEND</a:t>
              </a:r>
            </a:p>
            <a:p>
              <a:endParaRPr lang="en-GB" sz="600" dirty="0">
                <a:solidFill>
                  <a:srgbClr val="0053A4"/>
                </a:solidFill>
              </a:endParaRPr>
            </a:p>
            <a:p>
              <a:r>
                <a:rPr lang="en-GB" sz="1200" dirty="0">
                  <a:solidFill>
                    <a:srgbClr val="0053A4"/>
                  </a:solidFill>
                </a:rPr>
                <a:t>Find us on twitter </a:t>
              </a:r>
              <a:r>
                <a:rPr lang="en-GB" sz="1200" b="1" dirty="0">
                  <a:solidFill>
                    <a:srgbClr val="F26530"/>
                  </a:solidFill>
                </a:rPr>
                <a:t>@</a:t>
              </a:r>
              <a:r>
                <a:rPr lang="en-GB" sz="1200" b="1" dirty="0" err="1">
                  <a:solidFill>
                    <a:srgbClr val="F26530"/>
                  </a:solidFill>
                </a:rPr>
                <a:t>HertsEPS</a:t>
              </a:r>
              <a:endParaRPr lang="en-GB" sz="1200" b="1" dirty="0">
                <a:solidFill>
                  <a:srgbClr val="F26530"/>
                </a:solidFill>
              </a:endParaRPr>
            </a:p>
          </p:txBody>
        </p:sp>
        <p:pic>
          <p:nvPicPr>
            <p:cNvPr id="1028" name="Picture 4" descr="Image result for TWITTER">
              <a:extLst>
                <a:ext uri="{FF2B5EF4-FFF2-40B4-BE49-F238E27FC236}">
                  <a16:creationId xmlns:a16="http://schemas.microsoft.com/office/drawing/2014/main" id="{973AE594-FDD9-4615-A030-7C3B1218BA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9753" y="9215859"/>
              <a:ext cx="202032" cy="1513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Image result for internet logo">
              <a:extLst>
                <a:ext uri="{FF2B5EF4-FFF2-40B4-BE49-F238E27FC236}">
                  <a16:creationId xmlns:a16="http://schemas.microsoft.com/office/drawing/2014/main" id="{77140809-9061-44F8-B227-FAC5146FD23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1351" b="94595" l="4846" r="98238">
                          <a14:foregroundMark x1="7930" y1="60360" x2="7930" y2="60360"/>
                          <a14:foregroundMark x1="6608" y1="64865" x2="6608" y2="64865"/>
                          <a14:foregroundMark x1="6608" y1="72523" x2="6608" y2="72523"/>
                          <a14:foregroundMark x1="5286" y1="75676" x2="5286" y2="75676"/>
                          <a14:foregroundMark x1="14097" y1="93694" x2="14097" y2="93694"/>
                          <a14:foregroundMark x1="27313" y1="89189" x2="27313" y2="89189"/>
                          <a14:foregroundMark x1="19824" y1="93694" x2="19824" y2="93694"/>
                          <a14:foregroundMark x1="17181" y1="93694" x2="17181" y2="93694"/>
                          <a14:foregroundMark x1="15419" y1="95045" x2="15419" y2="95045"/>
                          <a14:foregroundMark x1="91189" y1="68018" x2="91189" y2="68018"/>
                          <a14:foregroundMark x1="91189" y1="42342" x2="91189" y2="42342"/>
                          <a14:foregroundMark x1="98678" y1="46847" x2="98678" y2="46847"/>
                          <a14:foregroundMark x1="68722" y1="5856" x2="68722" y2="5856"/>
                          <a14:foregroundMark x1="79295" y1="1351" x2="79295" y2="1351"/>
                          <a14:backgroundMark x1="3084" y1="10811" x2="3084" y2="10811"/>
                          <a14:backgroundMark x1="23348" y1="76126" x2="23348" y2="76126"/>
                          <a14:backgroundMark x1="66960" y1="31532" x2="66960" y2="31532"/>
                          <a14:backgroundMark x1="62115" y1="54955" x2="62115" y2="54955"/>
                          <a14:backgroundMark x1="68722" y1="5856" x2="68722" y2="5856"/>
                          <a14:backgroundMark x1="74890" y1="4054" x2="74890" y2="4054"/>
                          <a14:backgroundMark x1="67401" y1="1351" x2="77974" y2="1351"/>
                          <a14:backgroundMark x1="7930" y1="68018" x2="7930" y2="68018"/>
                          <a14:backgroundMark x1="7930" y1="68018" x2="7930" y2="68018"/>
                          <a14:backgroundMark x1="7930" y1="66216" x2="7930" y2="66216"/>
                          <a14:backgroundMark x1="7930" y1="66216" x2="7930" y2="6621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539" y="8750914"/>
              <a:ext cx="128460" cy="1256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C0E6AC38-3842-4087-8BF6-6B6FA3CD5BAB}"/>
              </a:ext>
            </a:extLst>
          </p:cNvPr>
          <p:cNvSpPr txBox="1"/>
          <p:nvPr/>
        </p:nvSpPr>
        <p:spPr>
          <a:xfrm>
            <a:off x="0" y="3953855"/>
            <a:ext cx="67306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BB3E87"/>
                </a:solidFill>
              </a:rPr>
              <a:t>Please call if you would like to speak directly to an Educational Psychologist to discuss a child or young person’s development, learning or emotional wellbeing, or to find out more about our service.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F029824-142B-410B-B4D6-8B1D18411278}"/>
              </a:ext>
            </a:extLst>
          </p:cNvPr>
          <p:cNvSpPr txBox="1"/>
          <p:nvPr/>
        </p:nvSpPr>
        <p:spPr>
          <a:xfrm>
            <a:off x="-1" y="7006913"/>
            <a:ext cx="6858001" cy="646331"/>
          </a:xfrm>
          <a:prstGeom prst="rect">
            <a:avLst/>
          </a:prstGeom>
          <a:solidFill>
            <a:srgbClr val="BB3E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From </a:t>
            </a:r>
            <a:r>
              <a:rPr lang="en-GB">
                <a:solidFill>
                  <a:schemeClr val="bg1"/>
                </a:solidFill>
              </a:rPr>
              <a:t>September 2020 </a:t>
            </a:r>
            <a:r>
              <a:rPr lang="en-GB" dirty="0">
                <a:solidFill>
                  <a:schemeClr val="bg1"/>
                </a:solidFill>
              </a:rPr>
              <a:t>Contactline will be available </a:t>
            </a:r>
          </a:p>
          <a:p>
            <a:pPr algn="ctr"/>
            <a:r>
              <a:rPr lang="en-GB" b="1" dirty="0">
                <a:solidFill>
                  <a:schemeClr val="bg1"/>
                </a:solidFill>
              </a:rPr>
              <a:t>Wednesday from 2:00pm to 4:30pm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6459553-1CDB-4DFC-8244-DDAB590BF14B}"/>
              </a:ext>
            </a:extLst>
          </p:cNvPr>
          <p:cNvSpPr txBox="1"/>
          <p:nvPr/>
        </p:nvSpPr>
        <p:spPr>
          <a:xfrm>
            <a:off x="400427" y="7863294"/>
            <a:ext cx="6050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BB3E87"/>
                </a:solidFill>
              </a:rPr>
              <a:t>If you are from an Educational setting and have a query, your school has a link Educational Psychologist with whom any requests for involvement can be raised.</a:t>
            </a:r>
            <a:endParaRPr lang="en-GB" sz="14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2072753" y="2203639"/>
            <a:ext cx="2596130" cy="620626"/>
            <a:chOff x="1971153" y="1807399"/>
            <a:chExt cx="2596130" cy="620626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83993B6-0531-4BD1-B066-5CD065F29D27}"/>
                </a:ext>
              </a:extLst>
            </p:cNvPr>
            <p:cNvSpPr txBox="1"/>
            <p:nvPr/>
          </p:nvSpPr>
          <p:spPr>
            <a:xfrm>
              <a:off x="2290698" y="1807399"/>
              <a:ext cx="227658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>
                  <a:solidFill>
                    <a:srgbClr val="BB3E87"/>
                  </a:solidFill>
                </a:rPr>
                <a:t>01992 588574</a:t>
              </a:r>
            </a:p>
          </p:txBody>
        </p: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8BF41780-95A5-4355-B912-1728096FE96C}"/>
                </a:ext>
              </a:extLst>
            </p:cNvPr>
            <p:cNvGrpSpPr/>
            <p:nvPr/>
          </p:nvGrpSpPr>
          <p:grpSpPr>
            <a:xfrm>
              <a:off x="1971153" y="1942376"/>
              <a:ext cx="2465715" cy="485649"/>
              <a:chOff x="2001868" y="1990729"/>
              <a:chExt cx="2465715" cy="485649"/>
            </a:xfrm>
          </p:grpSpPr>
          <p:pic>
            <p:nvPicPr>
              <p:cNvPr id="53" name="Picture 52">
                <a:extLst>
                  <a:ext uri="{FF2B5EF4-FFF2-40B4-BE49-F238E27FC236}">
                    <a16:creationId xmlns:a16="http://schemas.microsoft.com/office/drawing/2014/main" id="{DB31AEC0-F632-4A69-94F1-E87498235C4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1745" t="12603" r="-1" b="2168"/>
              <a:stretch/>
            </p:blipFill>
            <p:spPr bwMode="auto">
              <a:xfrm rot="5400000">
                <a:off x="3460464" y="2006822"/>
                <a:ext cx="200027" cy="739086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44" name="Picture 43">
                <a:extLst>
                  <a:ext uri="{FF2B5EF4-FFF2-40B4-BE49-F238E27FC236}">
                    <a16:creationId xmlns:a16="http://schemas.microsoft.com/office/drawing/2014/main" id="{F799B3AC-D6F3-4C7E-ABB7-714BC87A512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7407" b="6767"/>
              <a:stretch/>
            </p:blipFill>
            <p:spPr bwMode="auto">
              <a:xfrm rot="1024697">
                <a:off x="2001868" y="1990729"/>
                <a:ext cx="340066" cy="278999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5FCDD4C4-FF7E-4C44-BE94-8EA7BBE10458}"/>
                  </a:ext>
                </a:extLst>
              </p:cNvPr>
              <p:cNvSpPr/>
              <p:nvPr/>
            </p:nvSpPr>
            <p:spPr>
              <a:xfrm rot="21057934">
                <a:off x="2250932" y="2254650"/>
                <a:ext cx="197408" cy="91539"/>
              </a:xfrm>
              <a:custGeom>
                <a:avLst/>
                <a:gdLst>
                  <a:gd name="connsiteX0" fmla="*/ 0 w 193431"/>
                  <a:gd name="connsiteY0" fmla="*/ 0 h 69253"/>
                  <a:gd name="connsiteX1" fmla="*/ 93784 w 193431"/>
                  <a:gd name="connsiteY1" fmla="*/ 64477 h 69253"/>
                  <a:gd name="connsiteX2" fmla="*/ 193431 w 193431"/>
                  <a:gd name="connsiteY2" fmla="*/ 64477 h 69253"/>
                  <a:gd name="connsiteX3" fmla="*/ 193431 w 193431"/>
                  <a:gd name="connsiteY3" fmla="*/ 64477 h 69253"/>
                  <a:gd name="connsiteX4" fmla="*/ 146538 w 193431"/>
                  <a:gd name="connsiteY4" fmla="*/ 64477 h 692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3431" h="69253">
                    <a:moveTo>
                      <a:pt x="0" y="0"/>
                    </a:moveTo>
                    <a:cubicBezTo>
                      <a:pt x="30773" y="26865"/>
                      <a:pt x="61546" y="53731"/>
                      <a:pt x="93784" y="64477"/>
                    </a:cubicBezTo>
                    <a:cubicBezTo>
                      <a:pt x="126022" y="75223"/>
                      <a:pt x="193431" y="64477"/>
                      <a:pt x="193431" y="64477"/>
                    </a:cubicBezTo>
                    <a:lnTo>
                      <a:pt x="193431" y="64477"/>
                    </a:lnTo>
                    <a:lnTo>
                      <a:pt x="146538" y="64477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rgbClr val="BB3E87"/>
                  </a:solidFill>
                </a:endParaRPr>
              </a:p>
            </p:txBody>
          </p:sp>
          <p:pic>
            <p:nvPicPr>
              <p:cNvPr id="67" name="Picture 66">
                <a:extLst>
                  <a:ext uri="{FF2B5EF4-FFF2-40B4-BE49-F238E27FC236}">
                    <a16:creationId xmlns:a16="http://schemas.microsoft.com/office/drawing/2014/main" id="{8DB076B8-8CAE-4390-B4D5-729C5C22659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1745" t="12603" r="-1" b="2168"/>
              <a:stretch/>
            </p:blipFill>
            <p:spPr bwMode="auto">
              <a:xfrm rot="5400000">
                <a:off x="3998026" y="2006822"/>
                <a:ext cx="200027" cy="739086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68" name="Picture 67">
                <a:extLst>
                  <a:ext uri="{FF2B5EF4-FFF2-40B4-BE49-F238E27FC236}">
                    <a16:creationId xmlns:a16="http://schemas.microsoft.com/office/drawing/2014/main" id="{2CB18D8E-FF45-4A09-ACFC-6828E57BBE3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1745" t="12603" r="-1" b="2168"/>
              <a:stretch/>
            </p:blipFill>
            <p:spPr bwMode="auto">
              <a:xfrm rot="5400000">
                <a:off x="2721378" y="2006821"/>
                <a:ext cx="200027" cy="739086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</p:grp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1D5C1A90-62D8-423B-9C01-4E19E4A2FF0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76400" y="5208220"/>
            <a:ext cx="1977872" cy="15616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20758F1-D302-492D-AC74-0D960873B1ED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28" t="5525" r="5740" b="3720"/>
          <a:stretch/>
        </p:blipFill>
        <p:spPr>
          <a:xfrm>
            <a:off x="254418" y="5207868"/>
            <a:ext cx="1828929" cy="15629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Oval 8"/>
          <p:cNvSpPr/>
          <p:nvPr/>
        </p:nvSpPr>
        <p:spPr>
          <a:xfrm>
            <a:off x="-1" y="8496300"/>
            <a:ext cx="6858001" cy="26632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AC5F4697-2B92-4AC5-ABFB-44A15CB45386}"/>
              </a:ext>
            </a:extLst>
          </p:cNvPr>
          <p:cNvSpPr txBox="1">
            <a:spLocks/>
          </p:cNvSpPr>
          <p:nvPr/>
        </p:nvSpPr>
        <p:spPr>
          <a:xfrm>
            <a:off x="312825" y="1274446"/>
            <a:ext cx="6266271" cy="14916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00" b="1" dirty="0">
                <a:solidFill>
                  <a:srgbClr val="BB3E87"/>
                </a:solidFill>
              </a:rPr>
              <a:t>Contactline</a:t>
            </a:r>
          </a:p>
        </p:txBody>
      </p:sp>
      <p:pic>
        <p:nvPicPr>
          <p:cNvPr id="32" name="Picture 8">
            <a:extLst>
              <a:ext uri="{FF2B5EF4-FFF2-40B4-BE49-F238E27FC236}">
                <a16:creationId xmlns:a16="http://schemas.microsoft.com/office/drawing/2014/main" id="{AA744007-0C9A-944C-AEEC-C9B61CD414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68796" y="8725992"/>
            <a:ext cx="1589204" cy="1180008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3029B2B-58F1-4D6D-A201-7FF129BB8D09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1" r="1"/>
          <a:stretch/>
        </p:blipFill>
        <p:spPr>
          <a:xfrm>
            <a:off x="4645152" y="5208939"/>
            <a:ext cx="1884600" cy="156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7B5F670-E153-4345-B58F-9CDA8E2A8460}"/>
              </a:ext>
            </a:extLst>
          </p:cNvPr>
          <p:cNvSpPr txBox="1"/>
          <p:nvPr/>
        </p:nvSpPr>
        <p:spPr>
          <a:xfrm>
            <a:off x="198394" y="9582623"/>
            <a:ext cx="544157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solidFill>
                  <a:srgbClr val="0053A4"/>
                </a:solidFill>
              </a:rPr>
              <a:t>As part of our Quality Assurance mechanism, we will be seeking feedback from a random sample of callers</a:t>
            </a:r>
          </a:p>
        </p:txBody>
      </p:sp>
    </p:spTree>
    <p:extLst>
      <p:ext uri="{BB962C8B-B14F-4D97-AF65-F5344CB8AC3E}">
        <p14:creationId xmlns:p14="http://schemas.microsoft.com/office/powerpoint/2010/main" val="1896026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409</TotalTime>
  <Words>135</Words>
  <Application>Microsoft Office PowerPoint</Application>
  <PresentationFormat>A4 Paper (210x297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Ella Cummins</dc:creator>
  <cp:lastModifiedBy>Sheetal Raithatha</cp:lastModifiedBy>
  <cp:revision>42</cp:revision>
  <cp:lastPrinted>2019-08-09T10:41:56Z</cp:lastPrinted>
  <dcterms:created xsi:type="dcterms:W3CDTF">2019-07-26T09:06:38Z</dcterms:created>
  <dcterms:modified xsi:type="dcterms:W3CDTF">2020-09-08T10:24:37Z</dcterms:modified>
</cp:coreProperties>
</file>